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5" r:id="rId19"/>
    <p:sldId id="276" r:id="rId20"/>
    <p:sldId id="277" r:id="rId21"/>
    <p:sldId id="278" r:id="rId22"/>
    <p:sldId id="279" r:id="rId23"/>
    <p:sldId id="282" r:id="rId24"/>
    <p:sldId id="283" r:id="rId25"/>
    <p:sldId id="284" r:id="rId26"/>
    <p:sldId id="285" r:id="rId27"/>
    <p:sldId id="280" r:id="rId28"/>
    <p:sldId id="281" r:id="rId2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Montserrat" pitchFamily="2" charset="-52"/>
      <p:regular r:id="rId35"/>
      <p:bold r:id="rId36"/>
      <p:italic r:id="rId37"/>
      <p:boldItalic r:id="rId38"/>
    </p:embeddedFont>
    <p:embeddedFont>
      <p:font typeface="Montserrat Medium" pitchFamily="2" charset="-52"/>
      <p:regular r:id="rId39"/>
      <p:bold r:id="rId40"/>
      <p:italic r:id="rId41"/>
      <p:boldItalic r:id="rId42"/>
    </p:embeddedFont>
    <p:embeddedFont>
      <p:font typeface="Montserrat SemiBold" pitchFamily="2" charset="-52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7" roundtripDataSignature="AMtx7mgukmAHC7k892qol/HFKDCGmJ6+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20" y="139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customschemas.google.com/relationships/presentationmetadata" Target="meta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62810c07f0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g362810c07f0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62810c07f0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362810c07f0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62810c07f0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g362810c07f0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62810c07f0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g362810c07f0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0" name="Google Shape;29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6288eeace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g36288eeace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" name="Google Shape;32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6288eeace1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g36288eeace1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4" name="Google Shape;35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" name="Google Shape;37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3" name="Google Shape;38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2810c07f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g362810c07f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62810c07f0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g362810c07f0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62810c07f0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g362810c07f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7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7.png"/><Relationship Id="rId5" Type="http://schemas.openxmlformats.org/officeDocument/2006/relationships/image" Target="../media/image52.png"/><Relationship Id="rId10" Type="http://schemas.openxmlformats.org/officeDocument/2006/relationships/image" Target="../media/image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11" Type="http://schemas.openxmlformats.org/officeDocument/2006/relationships/image" Target="../media/image68.png"/><Relationship Id="rId5" Type="http://schemas.openxmlformats.org/officeDocument/2006/relationships/image" Target="../media/image63.png"/><Relationship Id="rId10" Type="http://schemas.openxmlformats.org/officeDocument/2006/relationships/image" Target="../media/image67.png"/><Relationship Id="rId4" Type="http://schemas.openxmlformats.org/officeDocument/2006/relationships/image" Target="../media/image62.png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4.png"/><Relationship Id="rId7" Type="http://schemas.openxmlformats.org/officeDocument/2006/relationships/image" Target="../media/image7.png"/><Relationship Id="rId12" Type="http://schemas.openxmlformats.org/officeDocument/2006/relationships/image" Target="../media/image8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11" Type="http://schemas.openxmlformats.org/officeDocument/2006/relationships/image" Target="../media/image81.png"/><Relationship Id="rId5" Type="http://schemas.openxmlformats.org/officeDocument/2006/relationships/image" Target="../media/image76.png"/><Relationship Id="rId10" Type="http://schemas.openxmlformats.org/officeDocument/2006/relationships/image" Target="../media/image80.png"/><Relationship Id="rId4" Type="http://schemas.openxmlformats.org/officeDocument/2006/relationships/image" Target="../media/image75.png"/><Relationship Id="rId9" Type="http://schemas.openxmlformats.org/officeDocument/2006/relationships/image" Target="../media/image7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0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3.png"/><Relationship Id="rId7" Type="http://schemas.openxmlformats.org/officeDocument/2006/relationships/image" Target="../media/image116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21.jpeg"/><Relationship Id="rId7" Type="http://schemas.openxmlformats.org/officeDocument/2006/relationships/hyperlink" Target="https://t.me/happygifts_ru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11" Type="http://schemas.openxmlformats.org/officeDocument/2006/relationships/image" Target="../media/image2.png"/><Relationship Id="rId5" Type="http://schemas.openxmlformats.org/officeDocument/2006/relationships/hyperlink" Target="https://vk.com/happygiftsgroup" TargetMode="External"/><Relationship Id="rId10" Type="http://schemas.openxmlformats.org/officeDocument/2006/relationships/image" Target="../media/image124.png"/><Relationship Id="rId4" Type="http://schemas.openxmlformats.org/officeDocument/2006/relationships/hyperlink" Target="https://happygifts.ru/" TargetMode="External"/><Relationship Id="rId9" Type="http://schemas.openxmlformats.org/officeDocument/2006/relationships/hyperlink" Target="https://www.youtube.com/user/HappyGiftsGroup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>
          <a:blip r:embed="rId3"/>
          <a:srcRect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/>
          <p:cNvSpPr/>
          <p:nvPr/>
        </p:nvSpPr>
        <p:spPr>
          <a:xfrm>
            <a:off x="457199" y="3971080"/>
            <a:ext cx="8390709" cy="519275"/>
          </a:xfrm>
          <a:prstGeom prst="rect">
            <a:avLst/>
          </a:prstGeom>
          <a:noFill/>
          <a:ln>
            <a:noFill/>
          </a:ln>
          <a:effectLst>
            <a:outerShdw blurRad="1143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48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КОЛЛЕКЦИИ В ДЕТАЛЯХ</a:t>
            </a:r>
            <a:endParaRPr sz="4800" b="0" i="0" u="none" strike="noStrike" cap="none" dirty="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6" name="Google Shape;56;p1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4180" y="450850"/>
            <a:ext cx="662620" cy="43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oogle Shape;151;p7"/>
          <p:cNvGrpSpPr/>
          <p:nvPr/>
        </p:nvGrpSpPr>
        <p:grpSpPr>
          <a:xfrm>
            <a:off x="218826" y="341125"/>
            <a:ext cx="8712849" cy="4594025"/>
            <a:chOff x="218826" y="341125"/>
            <a:chExt cx="8712849" cy="4594025"/>
          </a:xfrm>
        </p:grpSpPr>
        <p:pic>
          <p:nvPicPr>
            <p:cNvPr id="152" name="Google Shape;152;p7"/>
            <p:cNvPicPr preferRelativeResize="0"/>
            <p:nvPr/>
          </p:nvPicPr>
          <p:blipFill rotWithShape="1">
            <a:blip r:embed="rId3">
              <a:alphaModFix amt="5000"/>
            </a:blip>
            <a:srcRect/>
            <a:stretch/>
          </p:blipFill>
          <p:spPr>
            <a:xfrm>
              <a:off x="218826" y="341125"/>
              <a:ext cx="8712849" cy="10778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7"/>
            <p:cNvPicPr preferRelativeResize="0"/>
            <p:nvPr/>
          </p:nvPicPr>
          <p:blipFill rotWithShape="1">
            <a:blip r:embed="rId3">
              <a:alphaModFix amt="5000"/>
            </a:blip>
            <a:srcRect/>
            <a:stretch/>
          </p:blipFill>
          <p:spPr>
            <a:xfrm flipH="1">
              <a:off x="218826" y="1513174"/>
              <a:ext cx="8712849" cy="10778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7"/>
            <p:cNvPicPr preferRelativeResize="0"/>
            <p:nvPr/>
          </p:nvPicPr>
          <p:blipFill rotWithShape="1">
            <a:blip r:embed="rId3">
              <a:alphaModFix amt="5000"/>
            </a:blip>
            <a:srcRect/>
            <a:stretch/>
          </p:blipFill>
          <p:spPr>
            <a:xfrm>
              <a:off x="218826" y="2685224"/>
              <a:ext cx="8712849" cy="10778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oogle Shape;155;p7"/>
            <p:cNvPicPr preferRelativeResize="0"/>
            <p:nvPr/>
          </p:nvPicPr>
          <p:blipFill rotWithShape="1">
            <a:blip r:embed="rId3">
              <a:alphaModFix amt="5000"/>
            </a:blip>
            <a:srcRect/>
            <a:stretch/>
          </p:blipFill>
          <p:spPr>
            <a:xfrm flipH="1">
              <a:off x="218826" y="3857273"/>
              <a:ext cx="8712849" cy="10778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6" name="Google Shape;156;p7"/>
          <p:cNvSpPr/>
          <p:nvPr/>
        </p:nvSpPr>
        <p:spPr>
          <a:xfrm>
            <a:off x="571800" y="450850"/>
            <a:ext cx="3068383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LIBERTY SANDWICH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25435.35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ПОРТАТИВНАЯ MINI</a:t>
            </a:r>
            <a:b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BLUETOOTH-КОЛОНКА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SOUND BURGER «AQUASOUND»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26533/35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7" name="Google Shape;157;p7" title="happy_adam.pn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79" r="17258"/>
          <a:stretch/>
        </p:blipFill>
        <p:spPr>
          <a:xfrm>
            <a:off x="2219800" y="1086200"/>
            <a:ext cx="4185898" cy="364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7" title="happy_nelson.pn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1607" y="341125"/>
            <a:ext cx="1026432" cy="1067842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7"/>
          <p:cNvSpPr/>
          <p:nvPr/>
        </p:nvSpPr>
        <p:spPr>
          <a:xfrm>
            <a:off x="6462750" y="450850"/>
            <a:ext cx="2396100" cy="43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ШАПКА С ОТВОРОТОМ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NELSON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25504.35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РУБАШКА-ПОЛО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ADAM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353000.03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ВОДОСТОЙКИЙ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GO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16805/03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60" name="Google Shape;160;p7" title="happy_aquasound.png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5223" y="3876227"/>
            <a:ext cx="779049" cy="77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7" title="happy_go.png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1275" y="2986925"/>
            <a:ext cx="1274424" cy="1821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4208" y="4033751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67995" y="2662050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62749" y="4319075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C2116D-3053-59E0-8D16-0AB60B03F65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5975" y="976475"/>
            <a:ext cx="1682156" cy="107787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g362810c07f0_0_47" title="rohit-varma-sxkVKihvUSM-unsplash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664975"/>
            <a:ext cx="9144003" cy="2478526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g362810c07f0_0_47"/>
          <p:cNvSpPr/>
          <p:nvPr/>
        </p:nvSpPr>
        <p:spPr>
          <a:xfrm>
            <a:off x="457350" y="387600"/>
            <a:ext cx="8197800" cy="23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 этим диким набором вы погрузитесь в мир дикой природы и неограниченной энергии. Каждый элемент наполнен духом свободы и приключений, позволяя заряжаться позитивной энергией и смело двигаться к своим целям.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Сочетание серого и яркого оранжевого цветов придаёт капсуле свежесть и динамику, отражая баланс между спокойствием и энергией. </a:t>
            </a:r>
            <a:r>
              <a:rPr lang="ru" sz="10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Серый</a:t>
            </a: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создаёт основу, которая символизирует стабильность и уверенность,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то время как </a:t>
            </a:r>
            <a:r>
              <a:rPr lang="ru" sz="1000">
                <a:solidFill>
                  <a:srgbClr val="F17E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оранжевый</a:t>
            </a: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добавляет акцент. Эти цвета делают набор легко комбинируемым, подчёркивая индивидуальность и внутренний огонь.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Откройте для себя силу дикой природы и наслаждайтесь каждым моментом, погружаясь в атмосферу приключений.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3" name="Google Shape;173;g362810c07f0_0_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353" y="450850"/>
            <a:ext cx="820747" cy="20927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g362810c07f0_0_47"/>
          <p:cNvSpPr/>
          <p:nvPr/>
        </p:nvSpPr>
        <p:spPr>
          <a:xfrm>
            <a:off x="457199" y="1242082"/>
            <a:ext cx="309000" cy="292200"/>
          </a:xfrm>
          <a:prstGeom prst="ellipse">
            <a:avLst/>
          </a:prstGeom>
          <a:solidFill>
            <a:srgbClr val="F17E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g362810c07f0_0_47"/>
          <p:cNvSpPr/>
          <p:nvPr/>
        </p:nvSpPr>
        <p:spPr>
          <a:xfrm>
            <a:off x="842399" y="1242082"/>
            <a:ext cx="309000" cy="292200"/>
          </a:xfrm>
          <a:prstGeom prst="ellipse">
            <a:avLst/>
          </a:prstGeom>
          <a:solidFill>
            <a:srgbClr val="43434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"/>
          <p:cNvSpPr/>
          <p:nvPr/>
        </p:nvSpPr>
        <p:spPr>
          <a:xfrm>
            <a:off x="6992475" y="450850"/>
            <a:ext cx="1866300" cy="43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ШАПКА ВЯЗАНАЯ ДВОЙНАЯ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ESSENTIAL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51100/348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STRIPE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40005/30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1" name="Google Shape;181;p8"/>
          <p:cNvSpPr/>
          <p:nvPr/>
        </p:nvSpPr>
        <p:spPr>
          <a:xfrm>
            <a:off x="571800" y="450850"/>
            <a:ext cx="38046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latin typeface="Montserrat"/>
                <a:ea typeface="Montserrat"/>
                <a:cs typeface="Montserrat"/>
                <a:sym typeface="Montserrat"/>
              </a:rPr>
              <a:t>VALLEY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50505/400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ТОЛСТОВКА </a:t>
            </a:r>
            <a:b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СВИТШОТ УНИСЕКС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ANTARES 260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52100.383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82" name="Google Shape;182;p8" title="wild_stripe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75788" y="2877094"/>
            <a:ext cx="789028" cy="1725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8" title="wild_essential.pn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2642" y="196384"/>
            <a:ext cx="1805097" cy="12763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5" name="Google Shape;185;p8"/>
          <p:cNvGrpSpPr/>
          <p:nvPr/>
        </p:nvGrpSpPr>
        <p:grpSpPr>
          <a:xfrm>
            <a:off x="340017" y="136525"/>
            <a:ext cx="8943203" cy="5108609"/>
            <a:chOff x="533767" y="246171"/>
            <a:chExt cx="8751544" cy="4999128"/>
          </a:xfrm>
        </p:grpSpPr>
        <p:pic>
          <p:nvPicPr>
            <p:cNvPr id="186" name="Google Shape;186;p8"/>
            <p:cNvPicPr preferRelativeResize="0"/>
            <p:nvPr/>
          </p:nvPicPr>
          <p:blipFill rotWithShape="1">
            <a:blip r:embed="rId5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07088" y="1808115"/>
              <a:ext cx="1143724" cy="7478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" name="Google Shape;187;p8"/>
            <p:cNvPicPr preferRelativeResize="0"/>
            <p:nvPr/>
          </p:nvPicPr>
          <p:blipFill rotWithShape="1">
            <a:blip r:embed="rId6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83727" y="1870034"/>
              <a:ext cx="820751" cy="624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8" name="Google Shape;188;p8"/>
            <p:cNvPicPr preferRelativeResize="0"/>
            <p:nvPr/>
          </p:nvPicPr>
          <p:blipFill rotWithShape="1">
            <a:blip r:embed="rId7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23881" y="439545"/>
              <a:ext cx="265831" cy="209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9" name="Google Shape;189;p8"/>
            <p:cNvPicPr preferRelativeResize="0"/>
            <p:nvPr/>
          </p:nvPicPr>
          <p:blipFill rotWithShape="1">
            <a:blip r:embed="rId6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88451" y="812040"/>
              <a:ext cx="820751" cy="6240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0" name="Google Shape;190;p8"/>
            <p:cNvPicPr preferRelativeResize="0"/>
            <p:nvPr/>
          </p:nvPicPr>
          <p:blipFill rotWithShape="1">
            <a:blip r:embed="rId8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31423" y="304735"/>
              <a:ext cx="309000" cy="1750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1" name="Google Shape;191;p8"/>
            <p:cNvPicPr preferRelativeResize="0"/>
            <p:nvPr/>
          </p:nvPicPr>
          <p:blipFill rotWithShape="1">
            <a:blip r:embed="rId9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47259" y="246171"/>
              <a:ext cx="358842" cy="292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2" name="Google Shape;192;p8"/>
            <p:cNvPicPr preferRelativeResize="0"/>
            <p:nvPr/>
          </p:nvPicPr>
          <p:blipFill rotWithShape="1">
            <a:blip r:embed="rId10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3767" y="4562035"/>
              <a:ext cx="956999" cy="6832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3" name="Google Shape;193;p8"/>
            <p:cNvPicPr preferRelativeResize="0"/>
            <p:nvPr/>
          </p:nvPicPr>
          <p:blipFill rotWithShape="1">
            <a:blip r:embed="rId11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48282" y="4485832"/>
              <a:ext cx="358825" cy="2261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8"/>
            <p:cNvPicPr preferRelativeResize="0"/>
            <p:nvPr/>
          </p:nvPicPr>
          <p:blipFill rotWithShape="1">
            <a:blip r:embed="rId12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07575" y="4603149"/>
              <a:ext cx="957001" cy="540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8"/>
            <p:cNvPicPr preferRelativeResize="0"/>
            <p:nvPr/>
          </p:nvPicPr>
          <p:blipFill rotWithShape="1">
            <a:blip r:embed="rId13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64559" y="1854182"/>
              <a:ext cx="820752" cy="4182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8"/>
            <p:cNvPicPr preferRelativeResize="0"/>
            <p:nvPr/>
          </p:nvPicPr>
          <p:blipFill rotWithShape="1">
            <a:blip r:embed="rId14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7118" y="439533"/>
              <a:ext cx="435750" cy="27737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7" name="Google Shape;197;p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571800" y="1191964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571800" y="3724090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8" title="wild_antares.png"/>
          <p:cNvPicPr preferRelativeResize="0"/>
          <p:nvPr/>
        </p:nvPicPr>
        <p:blipFill rotWithShape="1">
          <a:blip r:embed="rId1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56" t="11239" r="7737" b="6114"/>
          <a:stretch/>
        </p:blipFill>
        <p:spPr>
          <a:xfrm>
            <a:off x="2458138" y="1381000"/>
            <a:ext cx="4451651" cy="3422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7F7635-2ED2-90F6-8156-BDD346E6A572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4381" y="415029"/>
            <a:ext cx="1721908" cy="114483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g362810c07f0_0_64" title="marc-olivier-jodoin-eiMzJl3xj4o-unsplash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1525" y="0"/>
            <a:ext cx="514247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362810c07f0_0_64"/>
          <p:cNvSpPr/>
          <p:nvPr/>
        </p:nvSpPr>
        <p:spPr>
          <a:xfrm>
            <a:off x="457350" y="387600"/>
            <a:ext cx="30714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Этот футуристичный набор — смелое выражение современности в монохромной чёрно-белой палитре. Каждый элемент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этой капсулы создан для тех, кто стремится выделяться и быть в тренде. Стильные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лаконичные формы подчёркивают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динамику и инновации, создавая уникальный образ для городских исследователей.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Чёрный</a:t>
            </a: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цвет символизирует элегантность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силу, в то время как </a:t>
            </a:r>
            <a:r>
              <a:rPr lang="ru" sz="1000">
                <a:solidFill>
                  <a:srgbClr val="B7B7B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белый</a:t>
            </a: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добавляет свежесть и чистоту, создавая идеальный баланс.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Этот набор — отражение индивидуальности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стремление к будущему, где стиль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функциональность гармонично сочетаются.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6" name="Google Shape;206;g362810c07f0_0_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350" y="450850"/>
            <a:ext cx="1961954" cy="20927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g362810c07f0_0_64"/>
          <p:cNvSpPr/>
          <p:nvPr/>
        </p:nvSpPr>
        <p:spPr>
          <a:xfrm>
            <a:off x="457199" y="2295856"/>
            <a:ext cx="309000" cy="292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g362810c07f0_0_64"/>
          <p:cNvSpPr/>
          <p:nvPr/>
        </p:nvSpPr>
        <p:spPr>
          <a:xfrm>
            <a:off x="842399" y="2295856"/>
            <a:ext cx="309000" cy="2922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213;p9"/>
          <p:cNvGrpSpPr/>
          <p:nvPr/>
        </p:nvGrpSpPr>
        <p:grpSpPr>
          <a:xfrm>
            <a:off x="-54825" y="180376"/>
            <a:ext cx="9238790" cy="4763242"/>
            <a:chOff x="1692150" y="180376"/>
            <a:chExt cx="9238790" cy="4763242"/>
          </a:xfrm>
        </p:grpSpPr>
        <p:pic>
          <p:nvPicPr>
            <p:cNvPr id="214" name="Google Shape;214;p9"/>
            <p:cNvPicPr preferRelativeResize="0"/>
            <p:nvPr/>
          </p:nvPicPr>
          <p:blipFill rotWithShape="1">
            <a:blip r:embed="rId3">
              <a:alphaModFix amt="10000"/>
            </a:blip>
            <a:srcRect/>
            <a:stretch/>
          </p:blipFill>
          <p:spPr>
            <a:xfrm>
              <a:off x="3945300" y="180376"/>
              <a:ext cx="6985640" cy="839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" name="Google Shape;215;p9"/>
            <p:cNvPicPr preferRelativeResize="0"/>
            <p:nvPr/>
          </p:nvPicPr>
          <p:blipFill rotWithShape="1">
            <a:blip r:embed="rId4">
              <a:alphaModFix amt="10000"/>
            </a:blip>
            <a:srcRect/>
            <a:stretch/>
          </p:blipFill>
          <p:spPr>
            <a:xfrm>
              <a:off x="1692150" y="3696043"/>
              <a:ext cx="8111027" cy="1247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6" name="Google Shape;216;p9"/>
            <p:cNvPicPr preferRelativeResize="0"/>
            <p:nvPr/>
          </p:nvPicPr>
          <p:blipFill rotWithShape="1">
            <a:blip r:embed="rId5">
              <a:alphaModFix amt="10000"/>
            </a:blip>
            <a:srcRect/>
            <a:stretch/>
          </p:blipFill>
          <p:spPr>
            <a:xfrm rot="10800000">
              <a:off x="1746975" y="2577006"/>
              <a:ext cx="9144003" cy="78581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7" name="Google Shape;217;p9"/>
          <p:cNvSpPr/>
          <p:nvPr/>
        </p:nvSpPr>
        <p:spPr>
          <a:xfrm>
            <a:off x="6146925" y="1608325"/>
            <a:ext cx="2450100" cy="30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ЗОНТ-ТРОСТЬ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OXFORD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7436/35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ПОРТАТИВНАЯ MINI</a:t>
            </a:r>
            <a:b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BLUETOOTH-КОЛОНКА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SOUND BURGER «BANG»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26534/01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18" name="Google Shape;218;p9" title="futurist_bang.png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9039" y="3530812"/>
            <a:ext cx="708654" cy="804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9" title="futurist_luanda.png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5608" y="221106"/>
            <a:ext cx="4681139" cy="3309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9" title="futurist_oxford.png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6300" y="399300"/>
            <a:ext cx="2922952" cy="206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9" title="futurist_shop.png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8325" y="2900575"/>
            <a:ext cx="2491500" cy="1991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146925" y="4331501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9"/>
          <p:cNvSpPr/>
          <p:nvPr/>
        </p:nvSpPr>
        <p:spPr>
          <a:xfrm>
            <a:off x="571800" y="450850"/>
            <a:ext cx="20688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ФУТБОЛКА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LUANDA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351000.01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УНИВЕРСАЛЬНЫЙ АККУМУЛЯТОР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SLIMUS 2.5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37165/35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SHOP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199015.35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24" name="Google Shape;224;p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71800" y="4331501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DFA878-650A-7436-C650-157FB48A6BA8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7512" y="2731026"/>
            <a:ext cx="1365000" cy="96499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g362810c07f0_0_79" title="guogete-cT7j9uTDR7M-unsplash.jp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g362810c07f0_0_79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200" y="911800"/>
            <a:ext cx="3834451" cy="4231701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362810c07f0_0_79"/>
          <p:cNvSpPr/>
          <p:nvPr/>
        </p:nvSpPr>
        <p:spPr>
          <a:xfrm>
            <a:off x="457350" y="387600"/>
            <a:ext cx="37353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Этот максимальный набор, воплощающий дух городской жизни, — идеальное сочетание стиля </a:t>
            </a:r>
            <a:b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функциональности для активных горожан. </a:t>
            </a:r>
            <a:b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Он создан для тех, кто ценит стиль в каждом аспекте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своей повседневной жизни и несомненно станет идеальным спутником в городских приключениях, вдохновляя на новые открытия и самовыражение.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rgbClr val="07376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Тёмно-синий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чёрный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цвета символизируют уверенность и современность, в то время как </a:t>
            </a:r>
            <a:r>
              <a:rPr lang="ru" sz="1000">
                <a:solidFill>
                  <a:srgbClr val="B7B7B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серые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оттенки добавляют нотку элегантности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технологичности. Этот набор не только практичен, </a:t>
            </a:r>
            <a:b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но и стильно завершает любой образ, позволяя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вам быть готовым к любым вызовам городской среды.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Ощутите энергию улиц и позвольте своему стилю говорить за вас, открывая новые горизонты </a:t>
            </a:r>
            <a:b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наслаждаясь каждым мгновением в динамичном ритме жизни.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3" name="Google Shape;233;g362810c07f0_0_79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350" y="331310"/>
            <a:ext cx="2292427" cy="38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g362810c07f0_0_79"/>
          <p:cNvSpPr/>
          <p:nvPr/>
        </p:nvSpPr>
        <p:spPr>
          <a:xfrm>
            <a:off x="457199" y="2168977"/>
            <a:ext cx="309000" cy="2922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g362810c07f0_0_79"/>
          <p:cNvSpPr/>
          <p:nvPr/>
        </p:nvSpPr>
        <p:spPr>
          <a:xfrm>
            <a:off x="842399" y="2168977"/>
            <a:ext cx="309000" cy="292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g362810c07f0_0_79"/>
          <p:cNvSpPr/>
          <p:nvPr/>
        </p:nvSpPr>
        <p:spPr>
          <a:xfrm>
            <a:off x="1227599" y="2168977"/>
            <a:ext cx="309000" cy="292200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oogle Shape;241;p10"/>
          <p:cNvGrpSpPr/>
          <p:nvPr/>
        </p:nvGrpSpPr>
        <p:grpSpPr>
          <a:xfrm>
            <a:off x="1017834" y="-4"/>
            <a:ext cx="7989805" cy="5143725"/>
            <a:chOff x="1017834" y="-4"/>
            <a:chExt cx="7989805" cy="5143725"/>
          </a:xfrm>
        </p:grpSpPr>
        <p:pic>
          <p:nvPicPr>
            <p:cNvPr id="242" name="Google Shape;242;p10"/>
            <p:cNvPicPr preferRelativeResize="0"/>
            <p:nvPr/>
          </p:nvPicPr>
          <p:blipFill rotWithShape="1">
            <a:blip r:embed="rId3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19349" y="3863250"/>
              <a:ext cx="1340799" cy="12802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3" name="Google Shape;243;p10"/>
            <p:cNvPicPr preferRelativeResize="0"/>
            <p:nvPr/>
          </p:nvPicPr>
          <p:blipFill rotWithShape="1">
            <a:blip r:embed="rId4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724" y="-4"/>
              <a:ext cx="525750" cy="4821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4" name="Google Shape;244;p10"/>
            <p:cNvPicPr preferRelativeResize="0"/>
            <p:nvPr/>
          </p:nvPicPr>
          <p:blipFill rotWithShape="1">
            <a:blip r:embed="rId5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577438" y="1746638"/>
              <a:ext cx="430200" cy="686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5" name="Google Shape;245;p10"/>
            <p:cNvPicPr preferRelativeResize="0"/>
            <p:nvPr/>
          </p:nvPicPr>
          <p:blipFill rotWithShape="1">
            <a:blip r:embed="rId6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17834" y="4457471"/>
              <a:ext cx="959967" cy="6862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46" name="Google Shape;246;p10" title="urbanist_safe10.png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4593" y="3509908"/>
            <a:ext cx="1100109" cy="1257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0" title="urbanist_hit.png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6173" y="732702"/>
            <a:ext cx="2600694" cy="2639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1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520950" y="1862158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0"/>
          <p:cNvSpPr/>
          <p:nvPr/>
        </p:nvSpPr>
        <p:spPr>
          <a:xfrm>
            <a:off x="571800" y="450850"/>
            <a:ext cx="20688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ВОДОСТОЙКИЙ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HIT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2220344/26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УНИВЕРСАЛЬНЫЙ АККУМУЛЯТОР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SAFE 10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37173/29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54" name="Google Shape;254;p1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71800" y="1382861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0"/>
          <p:cNvSpPr/>
          <p:nvPr/>
        </p:nvSpPr>
        <p:spPr>
          <a:xfrm>
            <a:off x="6520950" y="450850"/>
            <a:ext cx="23376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ПОРТАТИВНАЯ MINI</a:t>
            </a:r>
            <a:b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BLUETOOTH-КОЛОНКА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SOUND BURGER «COFFEE»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26532/24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26532/47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</a:t>
            </a:r>
            <a:b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 RFID-ЗАЩИТОЙ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LINK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971701/29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6532C9-7959-39FA-52E2-F10ECEEE417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2736" y="706806"/>
            <a:ext cx="771961" cy="800237"/>
          </a:xfrm>
          <a:prstGeom prst="rect">
            <a:avLst/>
          </a:prstGeom>
        </p:spPr>
      </p:pic>
      <p:pic>
        <p:nvPicPr>
          <p:cNvPr id="6" name="Google Shape;249;p10" title="urbanist_coffeesilver.png">
            <a:extLst>
              <a:ext uri="{FF2B5EF4-FFF2-40B4-BE49-F238E27FC236}">
                <a16:creationId xmlns:a16="http://schemas.microsoft.com/office/drawing/2014/main" id="{81C041E5-5933-C112-9697-FE16A6ED862A}"/>
              </a:ext>
            </a:extLst>
          </p:cNvPr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5623" y="1106925"/>
            <a:ext cx="657037" cy="693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26C0FEE-ED3A-A2F8-5907-CB1D5A39349A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4448" y="2065517"/>
            <a:ext cx="3891143" cy="275086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g362810c07f0_0_115" title="21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" y="0"/>
            <a:ext cx="9143997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g362810c07f0_0_115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81675"/>
            <a:ext cx="4054227" cy="366182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g362810c07f0_0_115"/>
          <p:cNvSpPr/>
          <p:nvPr/>
        </p:nvSpPr>
        <p:spPr>
          <a:xfrm>
            <a:off x="457350" y="387600"/>
            <a:ext cx="34014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Каждому из нас хочется, чтобы лето длилось бесконечно — тёплые солнечные дни, лёгкий бриз, аромат свежих цветов и непринужденная радость в каждом моменте. Именно в такие моменты хочется наслаждаться каждым мгновением, ощущать свободу и вдохновение.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Наша капсульная летняя коллекция создана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для тех, кто хочет сохранить это летнее настроение круглый год. В ней собраны лёгкие, яркие и стильные вещи, которые подчёркивают красоту и дарят комфорт в любые моменты.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Каждая деталь коллекции продумана с любовью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 лету и стремлением подарить вам ощущение легкости и радости.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Пусть лето будет с вами всегда!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6" name="Google Shape;286;g362810c07f0_0_115" title="22.pn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67900"/>
            <a:ext cx="1838575" cy="929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g362810c07f0_0_115" title="23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4908181"/>
            <a:ext cx="9143997" cy="235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294;p12" title="24.png">
            <a:extLst>
              <a:ext uri="{FF2B5EF4-FFF2-40B4-BE49-F238E27FC236}">
                <a16:creationId xmlns:a16="http://schemas.microsoft.com/office/drawing/2014/main" id="{87AB7CBB-6CB7-C95F-6333-7BBD93B38CFC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4809" y="901804"/>
            <a:ext cx="2024058" cy="2247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95;p12" title="26.png">
            <a:extLst>
              <a:ext uri="{FF2B5EF4-FFF2-40B4-BE49-F238E27FC236}">
                <a16:creationId xmlns:a16="http://schemas.microsoft.com/office/drawing/2014/main" id="{6325BD10-026D-8C56-FBDA-DABF9C70DBAC}"/>
              </a:ext>
            </a:extLst>
          </p:cNvPr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7928" y="1408532"/>
            <a:ext cx="2111147" cy="224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12" title="4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45425" y="1603925"/>
            <a:ext cx="4598576" cy="340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12" title="29.png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575"/>
          <a:stretch/>
        </p:blipFill>
        <p:spPr>
          <a:xfrm>
            <a:off x="3495850" y="3799275"/>
            <a:ext cx="989450" cy="1191825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12"/>
          <p:cNvSpPr/>
          <p:nvPr/>
        </p:nvSpPr>
        <p:spPr>
          <a:xfrm>
            <a:off x="571800" y="450850"/>
            <a:ext cx="24798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ФУТБОЛКА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IMPERIAL 190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711500.301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ПРЕМИУМ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23519/01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СТАНДАРТ А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23517/06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1" name="Google Shape;301;p12"/>
          <p:cNvSpPr/>
          <p:nvPr/>
        </p:nvSpPr>
        <p:spPr>
          <a:xfrm>
            <a:off x="2644250" y="3379307"/>
            <a:ext cx="2479800" cy="10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СТАНДАРТ А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23518/01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02" name="Google Shape;302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644250" y="4127423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12"/>
          <p:cNvSpPr/>
          <p:nvPr/>
        </p:nvSpPr>
        <p:spPr>
          <a:xfrm>
            <a:off x="7231350" y="450850"/>
            <a:ext cx="16272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ПАНАМА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BRIM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8303/712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ФУТБОЛКА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REGENT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711380.140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ВЕТРОВКА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COLIN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52103.300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304" name="Google Shape;304;p12"/>
          <p:cNvGrpSpPr/>
          <p:nvPr/>
        </p:nvGrpSpPr>
        <p:grpSpPr>
          <a:xfrm>
            <a:off x="7231342" y="2644994"/>
            <a:ext cx="331183" cy="141037"/>
            <a:chOff x="7650892" y="1311281"/>
            <a:chExt cx="331183" cy="141037"/>
          </a:xfrm>
        </p:grpSpPr>
        <p:sp>
          <p:nvSpPr>
            <p:cNvPr id="305" name="Google Shape;305;p12"/>
            <p:cNvSpPr/>
            <p:nvPr/>
          </p:nvSpPr>
          <p:spPr>
            <a:xfrm>
              <a:off x="7650892" y="1311281"/>
              <a:ext cx="140400" cy="138300"/>
            </a:xfrm>
            <a:prstGeom prst="ellipse">
              <a:avLst/>
            </a:prstGeom>
            <a:solidFill>
              <a:srgbClr val="E31E24"/>
            </a:solidFill>
            <a:ln w="9525" cap="flat" cmpd="sng">
              <a:solidFill>
                <a:srgbClr val="E31E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2"/>
            <p:cNvSpPr/>
            <p:nvPr/>
          </p:nvSpPr>
          <p:spPr>
            <a:xfrm>
              <a:off x="7841675" y="1314018"/>
              <a:ext cx="140400" cy="138300"/>
            </a:xfrm>
            <a:prstGeom prst="ellipse">
              <a:avLst/>
            </a:prstGeom>
            <a:solidFill>
              <a:srgbClr val="00B5E4"/>
            </a:solidFill>
            <a:ln w="9525" cap="flat" cmpd="sng">
              <a:solidFill>
                <a:srgbClr val="00B5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7" name="Google Shape;307;p12"/>
          <p:cNvGrpSpPr/>
          <p:nvPr/>
        </p:nvGrpSpPr>
        <p:grpSpPr>
          <a:xfrm>
            <a:off x="7658074" y="1187112"/>
            <a:ext cx="1082743" cy="141037"/>
            <a:chOff x="9853727" y="1746431"/>
            <a:chExt cx="1082743" cy="141037"/>
          </a:xfrm>
        </p:grpSpPr>
        <p:sp>
          <p:nvSpPr>
            <p:cNvPr id="308" name="Google Shape;308;p12"/>
            <p:cNvSpPr/>
            <p:nvPr/>
          </p:nvSpPr>
          <p:spPr>
            <a:xfrm>
              <a:off x="9853727" y="1746431"/>
              <a:ext cx="140400" cy="138300"/>
            </a:xfrm>
            <a:prstGeom prst="ellipse">
              <a:avLst/>
            </a:prstGeom>
            <a:solidFill>
              <a:srgbClr val="F5C51F"/>
            </a:solidFill>
            <a:ln w="9525" cap="flat" cmpd="sng">
              <a:solidFill>
                <a:srgbClr val="F5C51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2"/>
            <p:cNvSpPr/>
            <p:nvPr/>
          </p:nvSpPr>
          <p:spPr>
            <a:xfrm>
              <a:off x="10044496" y="1749168"/>
              <a:ext cx="140400" cy="138300"/>
            </a:xfrm>
            <a:prstGeom prst="ellipse">
              <a:avLst/>
            </a:prstGeom>
            <a:solidFill>
              <a:srgbClr val="E5D3C7"/>
            </a:solidFill>
            <a:ln w="9525" cap="flat" cmpd="sng">
              <a:solidFill>
                <a:srgbClr val="CAC5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12"/>
            <p:cNvSpPr/>
            <p:nvPr/>
          </p:nvSpPr>
          <p:spPr>
            <a:xfrm>
              <a:off x="10229515" y="1746431"/>
              <a:ext cx="140400" cy="138300"/>
            </a:xfrm>
            <a:prstGeom prst="ellipse">
              <a:avLst/>
            </a:prstGeom>
            <a:solidFill>
              <a:srgbClr val="E31E24"/>
            </a:solidFill>
            <a:ln w="9525" cap="flat" cmpd="sng">
              <a:solidFill>
                <a:srgbClr val="E31E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2"/>
            <p:cNvSpPr/>
            <p:nvPr/>
          </p:nvSpPr>
          <p:spPr>
            <a:xfrm>
              <a:off x="10420284" y="1749168"/>
              <a:ext cx="140400" cy="138300"/>
            </a:xfrm>
            <a:prstGeom prst="ellipse">
              <a:avLst/>
            </a:prstGeom>
            <a:solidFill>
              <a:srgbClr val="00B5E4"/>
            </a:solidFill>
            <a:ln w="9525" cap="flat" cmpd="sng">
              <a:solidFill>
                <a:srgbClr val="00B5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2"/>
            <p:cNvSpPr/>
            <p:nvPr/>
          </p:nvSpPr>
          <p:spPr>
            <a:xfrm>
              <a:off x="10605302" y="1746431"/>
              <a:ext cx="140400" cy="138300"/>
            </a:xfrm>
            <a:prstGeom prst="ellipse">
              <a:avLst/>
            </a:prstGeom>
            <a:solidFill>
              <a:srgbClr val="F17E00"/>
            </a:solidFill>
            <a:ln w="9525" cap="flat" cmpd="sng">
              <a:solidFill>
                <a:srgbClr val="F17E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2"/>
            <p:cNvSpPr/>
            <p:nvPr/>
          </p:nvSpPr>
          <p:spPr>
            <a:xfrm>
              <a:off x="10796070" y="1749168"/>
              <a:ext cx="140400" cy="138300"/>
            </a:xfrm>
            <a:prstGeom prst="ellipse">
              <a:avLst/>
            </a:prstGeom>
            <a:solidFill>
              <a:srgbClr val="B9127B"/>
            </a:solidFill>
            <a:ln w="9525" cap="flat" cmpd="sng">
              <a:solidFill>
                <a:srgbClr val="B9127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14" name="Google Shape;314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31342" y="1193611"/>
            <a:ext cx="309000" cy="1411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5" name="Google Shape;315;p12"/>
          <p:cNvGrpSpPr/>
          <p:nvPr/>
        </p:nvGrpSpPr>
        <p:grpSpPr>
          <a:xfrm>
            <a:off x="571788" y="1185743"/>
            <a:ext cx="331183" cy="141037"/>
            <a:chOff x="1429838" y="1311406"/>
            <a:chExt cx="331183" cy="141037"/>
          </a:xfrm>
        </p:grpSpPr>
        <p:sp>
          <p:nvSpPr>
            <p:cNvPr id="316" name="Google Shape;316;p12"/>
            <p:cNvSpPr/>
            <p:nvPr/>
          </p:nvSpPr>
          <p:spPr>
            <a:xfrm>
              <a:off x="1429838" y="1311406"/>
              <a:ext cx="140400" cy="138300"/>
            </a:xfrm>
            <a:prstGeom prst="ellipse">
              <a:avLst/>
            </a:prstGeom>
            <a:solidFill>
              <a:srgbClr val="FFF8F4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2"/>
            <p:cNvSpPr/>
            <p:nvPr/>
          </p:nvSpPr>
          <p:spPr>
            <a:xfrm>
              <a:off x="1620621" y="1314143"/>
              <a:ext cx="140400" cy="138300"/>
            </a:xfrm>
            <a:prstGeom prst="ellipse">
              <a:avLst/>
            </a:prstGeom>
            <a:solidFill>
              <a:srgbClr val="F17E00"/>
            </a:solidFill>
            <a:ln w="9525" cap="flat" cmpd="sng">
              <a:solidFill>
                <a:srgbClr val="F17E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Google Shape;303;p12">
            <a:extLst>
              <a:ext uri="{FF2B5EF4-FFF2-40B4-BE49-F238E27FC236}">
                <a16:creationId xmlns:a16="http://schemas.microsoft.com/office/drawing/2014/main" id="{77905CEA-3F4E-C3E4-4F45-E2507B727F6C}"/>
              </a:ext>
            </a:extLst>
          </p:cNvPr>
          <p:cNvSpPr/>
          <p:nvPr/>
        </p:nvSpPr>
        <p:spPr>
          <a:xfrm>
            <a:off x="3753046" y="450848"/>
            <a:ext cx="3205446" cy="121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ФУТБОЛКА ЖЕНСКАЯ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IMPERIAL WOMEN 190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711502.712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DD6AD6-610B-F601-55EC-55A107AD113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24" t="5366" r="7675" b="6062"/>
          <a:stretch/>
        </p:blipFill>
        <p:spPr>
          <a:xfrm>
            <a:off x="3167150" y="1205803"/>
            <a:ext cx="2072450" cy="2222263"/>
          </a:xfrm>
          <a:prstGeom prst="rect">
            <a:avLst/>
          </a:prstGeom>
        </p:spPr>
      </p:pic>
      <p:pic>
        <p:nvPicPr>
          <p:cNvPr id="4" name="Google Shape;297;p12" title="25.png">
            <a:extLst>
              <a:ext uri="{FF2B5EF4-FFF2-40B4-BE49-F238E27FC236}">
                <a16:creationId xmlns:a16="http://schemas.microsoft.com/office/drawing/2014/main" id="{5A45C2E0-26C9-19A9-0F0A-88EBEDF79392}"/>
              </a:ext>
            </a:extLst>
          </p:cNvPr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1271" y="944507"/>
            <a:ext cx="939725" cy="70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96;p12" title="27.png">
            <a:extLst>
              <a:ext uri="{FF2B5EF4-FFF2-40B4-BE49-F238E27FC236}">
                <a16:creationId xmlns:a16="http://schemas.microsoft.com/office/drawing/2014/main" id="{6D573DC0-EB3B-F10D-1734-7FE49721C7A5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720575" y="2316935"/>
            <a:ext cx="2356899" cy="2522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98;p12" title="28.png">
            <a:extLst>
              <a:ext uri="{FF2B5EF4-FFF2-40B4-BE49-F238E27FC236}">
                <a16:creationId xmlns:a16="http://schemas.microsoft.com/office/drawing/2014/main" id="{8F5C1169-CD68-8864-E9A3-686BD4471A40}"/>
              </a:ext>
            </a:extLst>
          </p:cNvPr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2135" y="2496889"/>
            <a:ext cx="804308" cy="854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99;p12" title="30.png">
            <a:extLst>
              <a:ext uri="{FF2B5EF4-FFF2-40B4-BE49-F238E27FC236}">
                <a16:creationId xmlns:a16="http://schemas.microsoft.com/office/drawing/2014/main" id="{A95D19FE-55C4-63E2-7A75-7E321FDFCB69}"/>
              </a:ext>
            </a:extLst>
          </p:cNvPr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1642" y="4010421"/>
            <a:ext cx="857157" cy="769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302;p12">
            <a:extLst>
              <a:ext uri="{FF2B5EF4-FFF2-40B4-BE49-F238E27FC236}">
                <a16:creationId xmlns:a16="http://schemas.microsoft.com/office/drawing/2014/main" id="{0AC26B44-C684-31FF-D730-CB510641E12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107" y="4127423"/>
            <a:ext cx="309000" cy="14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g36288eeace1_0_0" title="12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3629200"/>
            <a:ext cx="9144003" cy="151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g36288eeace1_0_0" title="12.pn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9144003" cy="3529551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g36288eeace1_0_0"/>
          <p:cNvSpPr/>
          <p:nvPr/>
        </p:nvSpPr>
        <p:spPr>
          <a:xfrm>
            <a:off x="0" y="3615800"/>
            <a:ext cx="9144000" cy="56700"/>
          </a:xfrm>
          <a:prstGeom prst="rect">
            <a:avLst/>
          </a:prstGeom>
          <a:solidFill>
            <a:srgbClr val="971F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g36288eeace1_0_0"/>
          <p:cNvSpPr/>
          <p:nvPr/>
        </p:nvSpPr>
        <p:spPr>
          <a:xfrm>
            <a:off x="457350" y="387600"/>
            <a:ext cx="81813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Хоккей — это не только игра, но и стиль жизни.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современных условиях важность удобных функциональных аксессуаров для любителей спорта трудно переоценить.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6" name="Google Shape;326;g36288eeace1_0_0" title="13.pn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700" y="380338"/>
            <a:ext cx="3349402" cy="752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03" b="320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"/>
          <p:cNvSpPr/>
          <p:nvPr/>
        </p:nvSpPr>
        <p:spPr>
          <a:xfrm>
            <a:off x="457194" y="374656"/>
            <a:ext cx="69294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400" b="1" i="0" u="none" strike="noStrike" cap="none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СИМВОЛИЧЕСКИЙ МЕРЧ</a:t>
            </a:r>
            <a:endParaRPr sz="2400" b="1" i="0" u="none" strike="noStrike" cap="none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457200" y="762000"/>
            <a:ext cx="4114800" cy="4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9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КОГДА МЕРЧ — ЭТО МЕРЧ?</a:t>
            </a:r>
            <a:endParaRPr sz="1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352078" y="2077500"/>
            <a:ext cx="2678700" cy="587700"/>
          </a:xfrm>
          <a:prstGeom prst="roundRect">
            <a:avLst>
              <a:gd name="adj" fmla="val 11603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применение актуальных и модных оттенков, таких как «мокка мусс» вместо привычных белого и серого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2396500" y="1122300"/>
            <a:ext cx="963600" cy="381000"/>
          </a:xfrm>
          <a:prstGeom prst="roundRect">
            <a:avLst>
              <a:gd name="adj" fmla="val 17795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2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ТРЕНДЫ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352078" y="1655700"/>
            <a:ext cx="881100" cy="269400"/>
          </a:xfrm>
          <a:prstGeom prst="roundRect">
            <a:avLst>
              <a:gd name="adj" fmla="val 27084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оверсайз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352078" y="1094550"/>
            <a:ext cx="1805100" cy="436500"/>
          </a:xfrm>
          <a:prstGeom prst="roundRect">
            <a:avLst>
              <a:gd name="adj" fmla="val 15622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более сложные корпоративные цвета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68" name="Google Shape;68;p2"/>
          <p:cNvCxnSpPr>
            <a:stCxn id="66" idx="3"/>
            <a:endCxn id="65" idx="2"/>
          </p:cNvCxnSpPr>
          <p:nvPr/>
        </p:nvCxnSpPr>
        <p:spPr>
          <a:xfrm rot="10800000" flipH="1">
            <a:off x="1233178" y="1503300"/>
            <a:ext cx="1645200" cy="287100"/>
          </a:xfrm>
          <a:prstGeom prst="curvedConnector2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9" name="Google Shape;69;p2"/>
          <p:cNvCxnSpPr>
            <a:stCxn id="67" idx="3"/>
            <a:endCxn id="65" idx="1"/>
          </p:cNvCxnSpPr>
          <p:nvPr/>
        </p:nvCxnSpPr>
        <p:spPr>
          <a:xfrm>
            <a:off x="2157178" y="1312800"/>
            <a:ext cx="239400" cy="600"/>
          </a:xfrm>
          <a:prstGeom prst="curvedConnector3">
            <a:avLst>
              <a:gd name="adj1" fmla="val 49984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0" name="Google Shape;70;p2"/>
          <p:cNvCxnSpPr>
            <a:stCxn id="64" idx="0"/>
            <a:endCxn id="65" idx="3"/>
          </p:cNvCxnSpPr>
          <p:nvPr/>
        </p:nvCxnSpPr>
        <p:spPr>
          <a:xfrm rot="-5400000">
            <a:off x="2143378" y="860850"/>
            <a:ext cx="764700" cy="1668600"/>
          </a:xfrm>
          <a:prstGeom prst="curvedConnector4">
            <a:avLst>
              <a:gd name="adj1" fmla="val 37544"/>
              <a:gd name="adj2" fmla="val 114275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1" name="Google Shape;71;p2"/>
          <p:cNvSpPr/>
          <p:nvPr/>
        </p:nvSpPr>
        <p:spPr>
          <a:xfrm>
            <a:off x="457200" y="2970000"/>
            <a:ext cx="4114800" cy="20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Использование трендовых цветов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позволяет учитывать интересы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целевой аудитории,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что способствует расширению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рынка и порождает широкий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спрос на промо текстиль.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Продукция с символикой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называется 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мерчем 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только в том случае, если побуждает 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ЦА 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её активно использовать, то есть 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носить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6759050" y="335700"/>
            <a:ext cx="2174400" cy="1345200"/>
          </a:xfrm>
          <a:prstGeom prst="roundRect">
            <a:avLst>
              <a:gd name="adj" fmla="val 14918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1" i="1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 итогам опроса 2024 </a:t>
            </a:r>
            <a:br>
              <a:rPr lang="ru" sz="1000" b="1" i="1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1" i="1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 статистики поиска </a:t>
            </a:r>
            <a:br>
              <a:rPr lang="ru" sz="1000" b="1" i="1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1" i="1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 сайте, </a:t>
            </a:r>
            <a:r>
              <a:rPr lang="ru"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наиболее востребованные </a:t>
            </a:r>
            <a:br>
              <a:rPr lang="ru"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корпоративные цвета — </a:t>
            </a:r>
            <a:r>
              <a:rPr lang="ru" sz="1000" b="0" i="1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белый, чёрный, красный, синий, зелёный, серый.</a:t>
            </a:r>
            <a:endParaRPr sz="1000" b="0" i="1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3"/>
          <p:cNvSpPr/>
          <p:nvPr/>
        </p:nvSpPr>
        <p:spPr>
          <a:xfrm>
            <a:off x="571800" y="450850"/>
            <a:ext cx="16287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REFLECT-S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254185-S.35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ФУТБОЛКА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ANKARA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351002.35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RUN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972069/29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" name="Google Shape;331;p13" title="43.png">
            <a:extLst>
              <a:ext uri="{FF2B5EF4-FFF2-40B4-BE49-F238E27FC236}">
                <a16:creationId xmlns:a16="http://schemas.microsoft.com/office/drawing/2014/main" id="{AA8506D0-C042-E69F-BA59-C14234935E8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5900" y="71730"/>
            <a:ext cx="5011124" cy="501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334;p13" title="reflect-s_cap.png">
            <a:extLst>
              <a:ext uri="{FF2B5EF4-FFF2-40B4-BE49-F238E27FC236}">
                <a16:creationId xmlns:a16="http://schemas.microsoft.com/office/drawing/2014/main" id="{A6D12FCA-96C0-172A-6C37-37EFC274E197}"/>
              </a:ext>
            </a:extLst>
          </p:cNvPr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6848" y="320037"/>
            <a:ext cx="1261124" cy="734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35;p13" title="16_1.png">
            <a:extLst>
              <a:ext uri="{FF2B5EF4-FFF2-40B4-BE49-F238E27FC236}">
                <a16:creationId xmlns:a16="http://schemas.microsoft.com/office/drawing/2014/main" id="{FB552B94-03D5-3455-2A15-B7FF61D93054}"/>
              </a:ext>
            </a:extLst>
          </p:cNvPr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7176" y="71737"/>
            <a:ext cx="2519270" cy="2226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336;p13" title="14_1.png">
            <a:extLst>
              <a:ext uri="{FF2B5EF4-FFF2-40B4-BE49-F238E27FC236}">
                <a16:creationId xmlns:a16="http://schemas.microsoft.com/office/drawing/2014/main" id="{738F7A68-A4EE-4348-D12C-CB1FDEDA8FF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87275" y="988876"/>
            <a:ext cx="3257651" cy="3257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37;p13" title="15_1.png">
            <a:extLst>
              <a:ext uri="{FF2B5EF4-FFF2-40B4-BE49-F238E27FC236}">
                <a16:creationId xmlns:a16="http://schemas.microsoft.com/office/drawing/2014/main" id="{5693919E-3F3B-7F78-F62F-C5BFE46495B0}"/>
              </a:ext>
            </a:extLst>
          </p:cNvPr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5900" y="2844250"/>
            <a:ext cx="1822751" cy="182275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40;p13">
            <a:extLst>
              <a:ext uri="{FF2B5EF4-FFF2-40B4-BE49-F238E27FC236}">
                <a16:creationId xmlns:a16="http://schemas.microsoft.com/office/drawing/2014/main" id="{E6270DBF-F626-DC9E-6C73-768A14D1DCF7}"/>
              </a:ext>
            </a:extLst>
          </p:cNvPr>
          <p:cNvSpPr/>
          <p:nvPr/>
        </p:nvSpPr>
        <p:spPr>
          <a:xfrm>
            <a:off x="6057855" y="1920322"/>
            <a:ext cx="1898100" cy="2847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ЗОНТ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LONDON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7440/35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УНИВЕРСАЛЬНЫЙ АККУМУЛЯТОР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NUM 10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37171/01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87A6DF-2FC6-611F-9E47-50EF0AD1D89F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8321" y="3252342"/>
            <a:ext cx="568605" cy="103168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145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g36288eeace1_0_19" title="02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708" r="17611"/>
          <a:stretch/>
        </p:blipFill>
        <p:spPr>
          <a:xfrm>
            <a:off x="4511200" y="549000"/>
            <a:ext cx="4632801" cy="459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g36288eeace1_0_19" title="0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73" y="0"/>
            <a:ext cx="9143997" cy="557425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g36288eeace1_0_19"/>
          <p:cNvSpPr/>
          <p:nvPr/>
        </p:nvSpPr>
        <p:spPr>
          <a:xfrm>
            <a:off x="457350" y="387600"/>
            <a:ext cx="36981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Форхенд — один из самых мощных и универсальных ударов в теннисе, который позволяет игрокам демонстрировать силу и точность.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Правильная техника форхенда включает в себя использование всего тела, что требует свободы движений и удобства.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Именно здесь на помощь приходят капсульные коллекции. Капсульная коллекция состоит </a:t>
            </a:r>
            <a:b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из тщательно подобранных предметов, которые легко комбинируются между собой. Это обеспечивает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игрокам необходимую поддержку во время динамичных матчей. Когда теннисист делает уверенный форхенд в стильной капсульной одежде, он не только показывает навыки, но и создаёт образ,  отражающий его индивидуальность.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Стиль и производительность в теннисе идут рука </a:t>
            </a:r>
            <a:b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 руку, и правильный выбор одежды и аксессуаров может вдохновить на достижение новых высот.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51" name="Google Shape;351;g36288eeace1_0_19" title="03.pn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765355"/>
            <a:ext cx="3698150" cy="31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14" title="4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44348" y="482250"/>
            <a:ext cx="4579864" cy="4271125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14"/>
          <p:cNvSpPr/>
          <p:nvPr/>
        </p:nvSpPr>
        <p:spPr>
          <a:xfrm>
            <a:off x="571800" y="450850"/>
            <a:ext cx="24303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RAPPER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25420.25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РУБАШКА-ПОЛО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ADAM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353000.01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RAPPER COTTON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254179.01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58" name="Google Shape;358;p14" title="1adam.pn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3375" y="408651"/>
            <a:ext cx="3391925" cy="362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14" title="07_1.pn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7700" y="2730775"/>
            <a:ext cx="1254405" cy="92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14" title="05.png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7700" y="672594"/>
            <a:ext cx="969600" cy="80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14" title="06.png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673" y="245894"/>
            <a:ext cx="1243374" cy="805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14" title="04.png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642597" y="3378125"/>
            <a:ext cx="2501302" cy="184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14" title="08.png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2292" y="3025725"/>
            <a:ext cx="1733176" cy="1789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14" title="10.png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7359" y="3427428"/>
            <a:ext cx="512425" cy="110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14" title="11.png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20873">
            <a:off x="4618876" y="2206597"/>
            <a:ext cx="956551" cy="1023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69799" y="2660186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14"/>
          <p:cNvSpPr/>
          <p:nvPr/>
        </p:nvSpPr>
        <p:spPr>
          <a:xfrm>
            <a:off x="4734292" y="3588375"/>
            <a:ext cx="11550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SHINE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199013/26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68" name="Google Shape;368;p14"/>
          <p:cNvSpPr/>
          <p:nvPr/>
        </p:nvSpPr>
        <p:spPr>
          <a:xfrm>
            <a:off x="5576825" y="450850"/>
            <a:ext cx="3338700" cy="27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ПАНАМА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BUCKET COTTON 180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254107.24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ПОРТАТИВНАЯ MINI</a:t>
            </a:r>
            <a:b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BLUETOOTH-КОЛОНКА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SOUND BURGER «LOTO»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26530/24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69" name="Google Shape;369;p14"/>
          <p:cNvSpPr/>
          <p:nvPr/>
        </p:nvSpPr>
        <p:spPr>
          <a:xfrm>
            <a:off x="6737925" y="3378125"/>
            <a:ext cx="1872900" cy="12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УНИВЕРСАЛЬНЫЙ АККУМУЛЯТОР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WAVE 10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37172/01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70" name="Google Shape;370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734292" y="4325039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5272" y="2879690"/>
            <a:ext cx="309000" cy="14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871CAE-E2A1-3D65-CECC-74102BDB5B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1"/>
            <a:ext cx="9144002" cy="5143501"/>
          </a:xfrm>
          <a:prstGeom prst="rect">
            <a:avLst/>
          </a:prstGeom>
        </p:spPr>
      </p:pic>
      <p:sp>
        <p:nvSpPr>
          <p:cNvPr id="5" name="Google Shape;350;g36288eeace1_0_19">
            <a:extLst>
              <a:ext uri="{FF2B5EF4-FFF2-40B4-BE49-F238E27FC236}">
                <a16:creationId xmlns:a16="http://schemas.microsoft.com/office/drawing/2014/main" id="{E9C4A24E-4A15-4E97-22F3-D8CDB7675B86}"/>
              </a:ext>
            </a:extLst>
          </p:cNvPr>
          <p:cNvSpPr/>
          <p:nvPr/>
        </p:nvSpPr>
        <p:spPr>
          <a:xfrm>
            <a:off x="457349" y="3582547"/>
            <a:ext cx="8129301" cy="1298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-RU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 ритме жизни дни и недели движутся, словно круги — бесконечные и непрерывные. Каждый день — это точка </a:t>
            </a:r>
            <a:br>
              <a:rPr lang="ru-RU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на окружности, каждая неделя — полный оборот, который приносит новые возможности и одновременно возвращает нас к нашим целям. Планируя эти циклы с вниманием и смыслом, мы учимся принимать безграничные возможности времени. Как и круг, не имеющий ни начала, ни конца, наши дни и недели соединяются в непрерывную цепь роста, отдыха и обновления.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lang="ru-RU" sz="1000" dirty="0">
              <a:solidFill>
                <a:schemeClr val="accent4">
                  <a:lumMod val="40000"/>
                  <a:lumOff val="60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-US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Days &amp; Weeks </a:t>
            </a:r>
            <a:r>
              <a:rPr lang="ru-RU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сила этого вечного движения — помогая организовать ваше время так, чтобы каждый цикл приводил </a:t>
            </a:r>
            <a:br>
              <a:rPr lang="ru-RU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 осознанному прогрессу и стабильному успеху.</a:t>
            </a:r>
            <a:endParaRPr sz="1000" dirty="0">
              <a:solidFill>
                <a:schemeClr val="accent4">
                  <a:lumMod val="40000"/>
                  <a:lumOff val="60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684998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F646FC-34AA-2824-ACA6-4B51CEF0026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640" y="0"/>
            <a:ext cx="7024720" cy="51434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18DA82-45AB-0B73-8FA9-323D6C79A12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2321" y="274798"/>
            <a:ext cx="1316304" cy="147002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BE78B1-F1D1-A4A1-1D42-48AAA70F357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2451" y="1312196"/>
            <a:ext cx="1713379" cy="23277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E5873ED-0842-6D7C-556F-D941B001278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291" y="971020"/>
            <a:ext cx="1370634" cy="19248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FF6F405-5F87-444E-4EC6-8B1DF784423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00000">
            <a:off x="772666" y="2586461"/>
            <a:ext cx="1348755" cy="134782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3D46E04-794D-22D5-C9EC-D71C5BCB1BE0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876" y="1819149"/>
            <a:ext cx="2863520" cy="1345784"/>
          </a:xfrm>
          <a:prstGeom prst="rect">
            <a:avLst/>
          </a:prstGeom>
        </p:spPr>
      </p:pic>
      <p:sp>
        <p:nvSpPr>
          <p:cNvPr id="10" name="Google Shape;357;p14">
            <a:extLst>
              <a:ext uri="{FF2B5EF4-FFF2-40B4-BE49-F238E27FC236}">
                <a16:creationId xmlns:a16="http://schemas.microsoft.com/office/drawing/2014/main" id="{C91D58B7-A411-9913-A446-E9F706CD9575}"/>
              </a:ext>
            </a:extLst>
          </p:cNvPr>
          <p:cNvSpPr/>
          <p:nvPr/>
        </p:nvSpPr>
        <p:spPr>
          <a:xfrm>
            <a:off x="571799" y="450850"/>
            <a:ext cx="2561077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ЕЖЕДНЕВНИК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НЕДАТИРОВАННЫЙ А5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BLISS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24601/35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РУЧКА ШАРИКОВАЯ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FACTOR BLACK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40394/35/49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" name="Google Shape;367;p14">
            <a:extLst>
              <a:ext uri="{FF2B5EF4-FFF2-40B4-BE49-F238E27FC236}">
                <a16:creationId xmlns:a16="http://schemas.microsoft.com/office/drawing/2014/main" id="{FD94FC77-49FD-15AE-7E7E-BFCDF242A89C}"/>
              </a:ext>
            </a:extLst>
          </p:cNvPr>
          <p:cNvSpPr/>
          <p:nvPr/>
        </p:nvSpPr>
        <p:spPr>
          <a:xfrm>
            <a:off x="3332108" y="3369117"/>
            <a:ext cx="218287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ПЛАНИНГ НЕДАТИРОВАННЫЙ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BLISS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24603/35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" name="Google Shape;357;p14">
            <a:extLst>
              <a:ext uri="{FF2B5EF4-FFF2-40B4-BE49-F238E27FC236}">
                <a16:creationId xmlns:a16="http://schemas.microsoft.com/office/drawing/2014/main" id="{828D3CB4-EB5E-88CE-7F6B-5ADD7B1C946D}"/>
              </a:ext>
            </a:extLst>
          </p:cNvPr>
          <p:cNvSpPr/>
          <p:nvPr/>
        </p:nvSpPr>
        <p:spPr>
          <a:xfrm>
            <a:off x="6325603" y="450850"/>
            <a:ext cx="2561077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SWEET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23499/35/49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ЕЖЕДНЕВНИК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НЕДАТИРОВАННЫЙ А4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BLISS</a:t>
            </a:r>
            <a:endParaRPr lang="ru-RU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24602/35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3" name="Google Shape;371;p14">
            <a:extLst>
              <a:ext uri="{FF2B5EF4-FFF2-40B4-BE49-F238E27FC236}">
                <a16:creationId xmlns:a16="http://schemas.microsoft.com/office/drawing/2014/main" id="{4234D901-1629-855C-8EC0-65CBF7C0112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25603" y="1171019"/>
            <a:ext cx="309000" cy="1411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91179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5E0B00-6AEA-9D1B-A8EF-2EB5937986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7624" y="-1"/>
            <a:ext cx="9048751" cy="5089923"/>
          </a:xfrm>
          <a:prstGeom prst="rect">
            <a:avLst/>
          </a:prstGeom>
        </p:spPr>
      </p:pic>
      <p:sp>
        <p:nvSpPr>
          <p:cNvPr id="3" name="Google Shape;350;g36288eeace1_0_19">
            <a:extLst>
              <a:ext uri="{FF2B5EF4-FFF2-40B4-BE49-F238E27FC236}">
                <a16:creationId xmlns:a16="http://schemas.microsoft.com/office/drawing/2014/main" id="{04C9F458-8BF7-9AEA-D603-A77D538935C1}"/>
              </a:ext>
            </a:extLst>
          </p:cNvPr>
          <p:cNvSpPr/>
          <p:nvPr/>
        </p:nvSpPr>
        <p:spPr>
          <a:xfrm>
            <a:off x="457349" y="3582547"/>
            <a:ext cx="8129301" cy="1298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-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ритме жизни дни и недели движутся, словно круги — бесконечные и непрерывные. Каждый день — это точка </a:t>
            </a:r>
            <a:br>
              <a:rPr lang="ru-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 окружности, каждая неделя — полный оборот, который приносит новые возможности и одновременно возвращает нас к нашим целям. Планируя эти циклы с вниманием и смыслом, мы учимся принимать безграничные возможности времени. Как и круг, не имеющий ни начала, ни конца, наши дни и недели соединяются в непрерывную цепь роста, отдыха и обновления.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lang="ru-RU"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Days &amp; Weeks </a:t>
            </a:r>
            <a:r>
              <a:rPr lang="ru-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сила этого вечного движения — помогая организовать ваше время так, чтобы каждый цикл приводил </a:t>
            </a:r>
            <a:br>
              <a:rPr lang="ru-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 осознанному прогрессу и стабильному успеху.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0368473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179AE12-8080-D96A-6D0D-CE6B04E234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9316" y="-1"/>
            <a:ext cx="7304815" cy="514350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D5FA31-E44F-3D6E-0390-691A13AD5A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5273" y="1307102"/>
            <a:ext cx="1716672" cy="233284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927851-565E-115A-779B-C5F8C9F8F0E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00000">
            <a:off x="752454" y="2542430"/>
            <a:ext cx="1407404" cy="140740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89CA1D-FECE-86F7-4190-3D18DC32D25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8884" y="962310"/>
            <a:ext cx="1933567" cy="1933567"/>
          </a:xfrm>
          <a:prstGeom prst="rect">
            <a:avLst/>
          </a:prstGeom>
        </p:spPr>
      </p:pic>
      <p:sp>
        <p:nvSpPr>
          <p:cNvPr id="6" name="Google Shape;357;p14">
            <a:extLst>
              <a:ext uri="{FF2B5EF4-FFF2-40B4-BE49-F238E27FC236}">
                <a16:creationId xmlns:a16="http://schemas.microsoft.com/office/drawing/2014/main" id="{D2B2534B-45C2-76AB-1633-0F11AA5014CD}"/>
              </a:ext>
            </a:extLst>
          </p:cNvPr>
          <p:cNvSpPr/>
          <p:nvPr/>
        </p:nvSpPr>
        <p:spPr>
          <a:xfrm>
            <a:off x="571799" y="450850"/>
            <a:ext cx="2561077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ЕЖЕДНЕВНИК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НЕДАТИРОВАННЫЙ А5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BLISS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24601/35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РУЧКА ШАРИКОВАЯ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TRENDY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40394/35/30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" name="Google Shape;367;p14">
            <a:extLst>
              <a:ext uri="{FF2B5EF4-FFF2-40B4-BE49-F238E27FC236}">
                <a16:creationId xmlns:a16="http://schemas.microsoft.com/office/drawing/2014/main" id="{8F429DB8-8FE5-5758-33F1-C3F43F57B838}"/>
              </a:ext>
            </a:extLst>
          </p:cNvPr>
          <p:cNvSpPr/>
          <p:nvPr/>
        </p:nvSpPr>
        <p:spPr>
          <a:xfrm>
            <a:off x="3332108" y="3369117"/>
            <a:ext cx="218287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ПЛАНИНГ НЕДАТИРОВАННЫЙ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BLISS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24603/35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" name="Google Shape;357;p14">
            <a:extLst>
              <a:ext uri="{FF2B5EF4-FFF2-40B4-BE49-F238E27FC236}">
                <a16:creationId xmlns:a16="http://schemas.microsoft.com/office/drawing/2014/main" id="{02DA00F7-288C-0BFF-C3C0-4281CEDA60B9}"/>
              </a:ext>
            </a:extLst>
          </p:cNvPr>
          <p:cNvSpPr/>
          <p:nvPr/>
        </p:nvSpPr>
        <p:spPr>
          <a:xfrm>
            <a:off x="6325603" y="450850"/>
            <a:ext cx="2561077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SWEET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23499/35/47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ЕЖЕДНЕВНИК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НЕДАТИРОВАННЫЙ А4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BLISS</a:t>
            </a:r>
            <a:endParaRPr lang="ru-RU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24602/35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9" name="Google Shape;371;p14">
            <a:extLst>
              <a:ext uri="{FF2B5EF4-FFF2-40B4-BE49-F238E27FC236}">
                <a16:creationId xmlns:a16="http://schemas.microsoft.com/office/drawing/2014/main" id="{B084325C-23D7-EF85-8F88-FE33624CBE1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11938" y="1165925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F599F8B-3EB5-3560-16E6-78D2A0AFD4DE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6556" y="274799"/>
            <a:ext cx="1315760" cy="14700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408C1CC-8D28-3A1F-BC30-62DF477B486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764" y="1819149"/>
            <a:ext cx="2863745" cy="134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3969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5"/>
          <p:cNvSpPr/>
          <p:nvPr/>
        </p:nvSpPr>
        <p:spPr>
          <a:xfrm>
            <a:off x="320782" y="345725"/>
            <a:ext cx="5489400" cy="684600"/>
          </a:xfrm>
          <a:prstGeom prst="roundRect">
            <a:avLst>
              <a:gd name="adj" fmla="val 14918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КАСТОМИЗАЦИЯ — КЛЮЧ </a:t>
            </a:r>
            <a:b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 СОЗДАНИЮ УНИКАЛЬНОГО МЕРЧА</a:t>
            </a: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77" name="Google Shape;377;p15" title="1ad99c91-203e-11f0-9683-00155d41c408_5_HAP0632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390775"/>
            <a:ext cx="2748150" cy="278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15" title="1ad99c9c-203e-11f0-9683-00155d41c408_3_HAP06304.jp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48150" y="2390775"/>
            <a:ext cx="3305549" cy="278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15" title="a06941a5-204d-11f0-9683-00155d41c408_3_HAP06401.jp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3700" y="2390312"/>
            <a:ext cx="3090301" cy="278910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15"/>
          <p:cNvSpPr txBox="1"/>
          <p:nvPr/>
        </p:nvSpPr>
        <p:spPr>
          <a:xfrm>
            <a:off x="366802" y="1141737"/>
            <a:ext cx="8073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1000" b="0" i="0" u="none" strike="noStrike" cap="none" dirty="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  <a:t>Заказная программа — это самые широкие возможности создания оригинальной промо-продукции. </a:t>
            </a:r>
            <a:endParaRPr sz="1000" b="0" i="0" u="none" strike="noStrike" cap="none" dirty="0">
              <a:solidFill>
                <a:srgbClr val="151515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 dirty="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  <a:t>Удивить, запомниться, оставить самые яркие впечатления — это про кастомизацию.</a:t>
            </a:r>
            <a:endParaRPr sz="1000" b="0" i="0" u="none" strike="noStrike" cap="none" dirty="0">
              <a:solidFill>
                <a:srgbClr val="151515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1000" b="0" i="0" u="none" strike="noStrike" cap="none" dirty="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  <a:t>В заказных программах доступны намного более широкие возможности нанесения: печать на участках продукции, </a:t>
            </a:r>
            <a:br>
              <a:rPr lang="ru" sz="1000" b="0" i="0" u="none" strike="noStrike" cap="none" dirty="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 dirty="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  <a:t>недоступных в массовых моделях; большой выбор методов персонализации. Итог кастомизации — мерч, </a:t>
            </a:r>
            <a:br>
              <a:rPr lang="ru" sz="1000" b="0" i="0" u="none" strike="noStrike" cap="none" dirty="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 dirty="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  <a:t>который гораздо эффективнее работает и приносит больше радости и удовольствия.</a:t>
            </a:r>
            <a:endParaRPr sz="10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16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16"/>
          <p:cNvSpPr/>
          <p:nvPr/>
        </p:nvSpPr>
        <p:spPr>
          <a:xfrm>
            <a:off x="0" y="4307700"/>
            <a:ext cx="9144000" cy="8358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000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" sz="13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+7 800 200-38-90</a:t>
            </a:r>
            <a:endParaRPr sz="13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16">
            <a:hlinkClick r:id="rId4"/>
          </p:cNvPr>
          <p:cNvSpPr/>
          <p:nvPr/>
        </p:nvSpPr>
        <p:spPr>
          <a:xfrm>
            <a:off x="3576450" y="4514631"/>
            <a:ext cx="1991100" cy="435300"/>
          </a:xfrm>
          <a:prstGeom prst="roundRect">
            <a:avLst>
              <a:gd name="adj" fmla="val 16667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097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" sz="13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HAPPYGIFTS.RU</a:t>
            </a:r>
            <a:endParaRPr sz="13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8" name="Google Shape;388;p16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95326" y="4636347"/>
            <a:ext cx="291474" cy="169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16">
            <a:hlinkClick r:id="rId7"/>
          </p:cNvPr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4576" y="4617926"/>
            <a:ext cx="243142" cy="20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16">
            <a:hlinkClick r:id="rId9"/>
          </p:cNvPr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8525" y="4625522"/>
            <a:ext cx="248443" cy="191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16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4180" y="450850"/>
            <a:ext cx="662620" cy="43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D6D6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3" descr="3D computer graphics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3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28774"/>
            <a:ext cx="1341040" cy="292199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"/>
          <p:cNvSpPr/>
          <p:nvPr/>
        </p:nvSpPr>
        <p:spPr>
          <a:xfrm>
            <a:off x="457350" y="387600"/>
            <a:ext cx="411465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Стильный минимализм и фокус на технологичности.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Позиционирование бренда — технологичный текстиль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для качественной персонализации.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Основа: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текстиль + дополнительные товары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 минималистичной персонализацией.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Набор включает в себя предметы, которые сочетают функциональность и стиль.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7376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тёмно-синий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= профессионализм, надёжность, доверие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6666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серый/металлический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= элегантность, стабильность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 современность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белый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цвет олицетворяет чистоту, простоту и инновации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Кому подходит?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Технологичные компании, автомобильный сектор, страхование, ВУЗы, финансовый сектор, инженерия, юридические услуги, премиальные бренды,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разработка и технологии.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0" name="Google Shape;80;p3"/>
          <p:cNvSpPr/>
          <p:nvPr/>
        </p:nvSpPr>
        <p:spPr>
          <a:xfrm>
            <a:off x="457349" y="2160651"/>
            <a:ext cx="309000" cy="2922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3"/>
          <p:cNvSpPr/>
          <p:nvPr/>
        </p:nvSpPr>
        <p:spPr>
          <a:xfrm rot="10800000">
            <a:off x="820196" y="2164551"/>
            <a:ext cx="309000" cy="288300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3"/>
          <p:cNvSpPr/>
          <p:nvPr/>
        </p:nvSpPr>
        <p:spPr>
          <a:xfrm>
            <a:off x="1183044" y="2162599"/>
            <a:ext cx="292200" cy="292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4" title="merchtex_capsul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5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4"/>
          <p:cNvSpPr/>
          <p:nvPr/>
        </p:nvSpPr>
        <p:spPr>
          <a:xfrm>
            <a:off x="571800" y="450850"/>
            <a:ext cx="23703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ТОЛСТОВКА УНИСЕКС</a:t>
            </a:r>
            <a:endParaRPr sz="20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EVEREST 260</a:t>
            </a:r>
            <a:endParaRPr sz="20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52102.312</a:t>
            </a:r>
            <a:endParaRPr sz="1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ВОДОСТОЙКИЙ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GO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16805/01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 </a:t>
            </a: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DISCOVER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22100/30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89" name="Google Shape;89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800" y="2857738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4"/>
          <p:cNvSpPr/>
          <p:nvPr/>
        </p:nvSpPr>
        <p:spPr>
          <a:xfrm>
            <a:off x="6716925" y="450850"/>
            <a:ext cx="21990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ВЕТРОВКА УНИСЕКС</a:t>
            </a:r>
            <a:endParaRPr sz="20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COLIN</a:t>
            </a:r>
            <a:endParaRPr sz="20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52103.319</a:t>
            </a:r>
            <a:endParaRPr sz="1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FLICK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50507/319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g362810c07f0_0_0" title="damien-schnorhk-lbTyM6Sbz-A-unsplash.jp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0"/>
            <a:ext cx="4572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g362810c07f0_0_0"/>
          <p:cNvSpPr/>
          <p:nvPr/>
        </p:nvSpPr>
        <p:spPr>
          <a:xfrm>
            <a:off x="457350" y="387600"/>
            <a:ext cx="38457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Этот стандартный монохромный набор изготовлен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 мягкого флиса и сочетает в себе строгость и комфорт. 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Использование </a:t>
            </a:r>
            <a:r>
              <a:rPr lang="ru" sz="1000" dirty="0">
                <a:solidFill>
                  <a:schemeClr val="dk1"/>
                </a:solidFill>
                <a:latin typeface="Montserrat" pitchFamily="2" charset="-52"/>
                <a:ea typeface="Montserrat SemiBold"/>
                <a:cs typeface="Montserrat SemiBold"/>
                <a:sym typeface="Montserrat SemiBold"/>
              </a:rPr>
              <a:t>серых</a:t>
            </a: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оттенков в этой капсуле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 случайно. Они символизируют силу и уверенность,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 также легко комбинируются с другими элементами гардероба, что делает этот набор универсальным выбором для любого стиля. 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 dirty="0">
                <a:solidFill>
                  <a:schemeClr val="bg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Серый</a:t>
            </a: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цвет также ассоциируется с элегантностью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современной классикой, что делает этот набор подходящим для различных ситуаций — от активного отдыха до городских прогулок. Он легко адаптируется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 любым условиям, обеспечивая тепло и комфорт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холодное время года.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Ощутите мягкость флиса и наслаждайтесь зимними приключениями, зная, что ваш стиль остаётся на высоте, независимо от обстоятельств.</a:t>
            </a:r>
            <a:endParaRPr sz="10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" name="Google Shape;97;g362810c07f0_0_0"/>
          <p:cNvSpPr/>
          <p:nvPr/>
        </p:nvSpPr>
        <p:spPr>
          <a:xfrm>
            <a:off x="457349" y="1255925"/>
            <a:ext cx="309000" cy="292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" name="Google Shape;98;g362810c07f0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348" y="450847"/>
            <a:ext cx="1294675" cy="209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0203" y="316200"/>
            <a:ext cx="8842849" cy="482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5"/>
          <p:cNvPicPr preferRelativeResize="0"/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92113" y="292489"/>
            <a:ext cx="4269162" cy="461774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5"/>
          <p:cNvSpPr/>
          <p:nvPr/>
        </p:nvSpPr>
        <p:spPr>
          <a:xfrm>
            <a:off x="6854925" y="450850"/>
            <a:ext cx="1901700" cy="9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HELSINKI 260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арт. 356000.</a:t>
            </a:r>
            <a:r>
              <a:rPr lang="ru-RU" sz="100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43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9" name="Google Shape;109;p5"/>
          <p:cNvSpPr/>
          <p:nvPr/>
        </p:nvSpPr>
        <p:spPr>
          <a:xfrm>
            <a:off x="571800" y="450850"/>
            <a:ext cx="20688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ШАПКА ФЛИСОВАЯ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BERGEN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арт. 51103/383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ШАРФ-БАФФ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HOTTY-S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25511.30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ПЕРЧАТКИ СЕНСОРНЫЕ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TRAIL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51102.383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10" name="Google Shape;110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800" y="1169637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54925" y="1169637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800" y="4312987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800" y="2639437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1F329F-E3AB-C0CF-10C6-920FAF28C16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0600" y="272549"/>
            <a:ext cx="1238676" cy="12705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48BE9E-3E38-F0F6-7BC2-98DC1AA84B0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0335" y="1677764"/>
            <a:ext cx="1383059" cy="144192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00DC799-A362-830F-4FDC-89F5F4E4511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2650" y="3271918"/>
            <a:ext cx="1427840" cy="167928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g362810c07f0_0_15" title="felix-mooneeram-evlkOfkQ5rE-unsplash.jp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44250"/>
            <a:ext cx="9144003" cy="2299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g362810c07f0_0_15"/>
          <p:cNvSpPr/>
          <p:nvPr/>
        </p:nvSpPr>
        <p:spPr>
          <a:xfrm>
            <a:off x="457350" y="387600"/>
            <a:ext cx="8197800" cy="23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Этот стартовый набор лёгкий и универсальный, создан для тех, кто ценит комфорт и базовую функциональность.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выполнена в стильных чёрном и красном цветах, что позволяет создать яркий и запоминающийся образ,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 минималистичное нанесение подчеркнёт индивидуальность. 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Выбор </a:t>
            </a:r>
            <a:r>
              <a:rPr lang="ru" sz="1000" dirty="0">
                <a:solidFill>
                  <a:srgbClr val="E31E2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красного</a:t>
            </a: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цвета символизирует энергию, страсть и уверенность, что делает этот набор идеальным для активных людей, стремящихся к новым достижениям. </a:t>
            </a:r>
            <a:r>
              <a:rPr lang="ru" sz="1000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Чёрный</a:t>
            </a: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цвет, в свою очередь, добавляет элегантности и универсальности, позволяя легко сочетать элементы набора с другими предметами.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Этот набор станет отличной отправной точкой для повседневного использования, обеспечивая свободу движений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практичность в любых условиях.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0" name="Google Shape;120;g362810c07f0_0_15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73841"/>
            <a:ext cx="968998" cy="29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g362810c07f0_0_15"/>
          <p:cNvSpPr/>
          <p:nvPr/>
        </p:nvSpPr>
        <p:spPr>
          <a:xfrm>
            <a:off x="457349" y="1394474"/>
            <a:ext cx="309000" cy="292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g362810c07f0_0_15"/>
          <p:cNvSpPr/>
          <p:nvPr/>
        </p:nvSpPr>
        <p:spPr>
          <a:xfrm>
            <a:off x="842549" y="1394474"/>
            <a:ext cx="309000" cy="292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6"/>
          <p:cNvPicPr preferRelativeResize="0"/>
          <p:nvPr/>
        </p:nvPicPr>
        <p:blipFill rotWithShape="1">
          <a:blip r:embed="rId3" cstate="hqprint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6925" y="466375"/>
            <a:ext cx="5415808" cy="433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6" title="start_selen.pn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06183" y="185500"/>
            <a:ext cx="2358129" cy="3767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6" title="start_shore.pn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3363" y="338295"/>
            <a:ext cx="1117962" cy="1014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6" title="start_fortuna.png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0326" y="1672125"/>
            <a:ext cx="1539241" cy="101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6" title="start_gym.png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8850" y="2830650"/>
            <a:ext cx="2707799" cy="1913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6" title="start_moveon.png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3788" y="3430824"/>
            <a:ext cx="894648" cy="111044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6"/>
          <p:cNvSpPr/>
          <p:nvPr/>
        </p:nvSpPr>
        <p:spPr>
          <a:xfrm>
            <a:off x="6854925" y="450850"/>
            <a:ext cx="2003700" cy="43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SELEN 260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52101.144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УНИВЕРСАЛЬНЫЙ АККУМУЛЯТОР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SAFE 10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37173/29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MOVE ON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32900/35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571800" y="450850"/>
            <a:ext cx="20688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ШАПКА ВЯЗАНАЯ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SHORE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254227.08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FORTUNA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50501/02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СУМКА СПОРТИВНАЯ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GYM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16814/35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36" name="Google Shape;136;p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66076" y="4332244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ADEC08-EC1C-2E37-86B8-8FB5AD86FAB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4293" y="1991188"/>
            <a:ext cx="517287" cy="85136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g362810c07f0_0_30" title="Etazh-37.jp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4000" y="0"/>
            <a:ext cx="5770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362810c07f0_0_30"/>
          <p:cNvSpPr/>
          <p:nvPr/>
        </p:nvSpPr>
        <p:spPr>
          <a:xfrm>
            <a:off x="457350" y="387600"/>
            <a:ext cx="25419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Этот счастливый набор — источник радости и позитива, созданный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для того, чтобы приносить улыбки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повседневную жизнь.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Яркий </a:t>
            </a:r>
            <a:r>
              <a:rPr lang="ru" sz="1000">
                <a:solidFill>
                  <a:srgbClr val="FFE5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жёлтый</a:t>
            </a: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цвет символизирует солнечный свет, оптимизм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энергию, что делает этот набор идеальным выбором для тех,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кто хочет добавить яркие акценты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свою жизнь. </a:t>
            </a: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Чёрные</a:t>
            </a: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ru" sz="1000">
                <a:solidFill>
                  <a:srgbClr val="CCCCC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белые</a:t>
            </a:r>
            <a:r>
              <a:rPr lang="ru" sz="1000">
                <a:solidFill>
                  <a:srgbClr val="D9D9D9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элементы добавляют контраст, элегантность и универсальность, позволяя легко сочетать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их с другими предметами.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Этот набор станет вашим верным спутником в поисках радости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поможет сделать каждый день особенным.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3" name="Google Shape;143;g362810c07f0_0_30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98" y="450848"/>
            <a:ext cx="1282275" cy="20927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g362810c07f0_0_30"/>
          <p:cNvSpPr/>
          <p:nvPr/>
        </p:nvSpPr>
        <p:spPr>
          <a:xfrm>
            <a:off x="457199" y="1535583"/>
            <a:ext cx="309000" cy="292200"/>
          </a:xfrm>
          <a:prstGeom prst="ellipse">
            <a:avLst/>
          </a:prstGeom>
          <a:solidFill>
            <a:srgbClr val="FFE5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g362810c07f0_0_30"/>
          <p:cNvSpPr/>
          <p:nvPr/>
        </p:nvSpPr>
        <p:spPr>
          <a:xfrm>
            <a:off x="842399" y="1535583"/>
            <a:ext cx="309000" cy="292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g362810c07f0_0_30"/>
          <p:cNvSpPr/>
          <p:nvPr/>
        </p:nvSpPr>
        <p:spPr>
          <a:xfrm>
            <a:off x="1234974" y="1535583"/>
            <a:ext cx="309000" cy="2922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1776</Words>
  <Application>Microsoft Office PowerPoint</Application>
  <PresentationFormat>Экран (16:9)</PresentationFormat>
  <Paragraphs>545</Paragraphs>
  <Slides>28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Montserrat SemiBold</vt:lpstr>
      <vt:lpstr>Montserrat</vt:lpstr>
      <vt:lpstr>Arial</vt:lpstr>
      <vt:lpstr>Calibri</vt:lpstr>
      <vt:lpstr>Montserrat Medium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Капсульные коллекции, мерч</dc:subject>
  <dc:creator>s1n</dc:creator>
  <cp:lastModifiedBy>s1n gularis</cp:lastModifiedBy>
  <cp:revision>13</cp:revision>
  <dcterms:modified xsi:type="dcterms:W3CDTF">2025-07-01T10:00:33Z</dcterms:modified>
</cp:coreProperties>
</file>